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345" r:id="rId5"/>
    <p:sldId id="389" r:id="rId6"/>
    <p:sldId id="390" r:id="rId7"/>
    <p:sldId id="377" r:id="rId8"/>
    <p:sldId id="262" r:id="rId9"/>
    <p:sldId id="344" r:id="rId10"/>
    <p:sldId id="261" r:id="rId11"/>
    <p:sldId id="409" r:id="rId12"/>
    <p:sldId id="410" r:id="rId13"/>
    <p:sldId id="381" r:id="rId14"/>
    <p:sldId id="411" r:id="rId15"/>
    <p:sldId id="425" r:id="rId16"/>
    <p:sldId id="382" r:id="rId17"/>
    <p:sldId id="383" r:id="rId18"/>
    <p:sldId id="412" r:id="rId19"/>
    <p:sldId id="423" r:id="rId20"/>
    <p:sldId id="424" r:id="rId21"/>
    <p:sldId id="384" r:id="rId22"/>
    <p:sldId id="402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505"/>
    <a:srgbClr val="233E5B"/>
    <a:srgbClr val="C7E7E6"/>
    <a:srgbClr val="C00000"/>
    <a:srgbClr val="DE0000"/>
    <a:srgbClr val="377B9D"/>
    <a:srgbClr val="D3C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76"/>
    <p:restoredTop sz="94595"/>
  </p:normalViewPr>
  <p:slideViewPr>
    <p:cSldViewPr snapToGrid="0">
      <p:cViewPr varScale="1">
        <p:scale>
          <a:sx n="102" d="100"/>
          <a:sy n="102" d="100"/>
        </p:scale>
        <p:origin x="6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9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1FEA2CA2-01FD-CE4C-ABA5-28F1834579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A0B3709-EB67-904F-BDF7-7C7E69ACDB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6344B-1D32-3243-9FC6-78F1C3B53CFC}" type="datetimeFigureOut">
              <a:rPr lang="nl-NL" smtClean="0"/>
              <a:t>23-04-2021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512CDC1-0CFA-854D-B50F-C734FEB76C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A46E406-2A37-3947-8D3C-79F9701A4A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67129-735D-D348-A139-7E9CF11976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6596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22BD1-F066-AC4F-90C7-76CD6E8807B5}" type="datetimeFigureOut">
              <a:rPr lang="nl-NL" smtClean="0"/>
              <a:t>23-04-2021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5CC9C-A300-FD40-B000-D0F7E1D2BD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1205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5CC9C-A300-FD40-B000-D0F7E1D2BDF9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4435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5CC9C-A300-FD40-B000-D0F7E1D2BDF9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1351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F56699AD-9645-B54C-9ABA-5ADF9BE0CC8A}"/>
              </a:ext>
            </a:extLst>
          </p:cNvPr>
          <p:cNvSpPr/>
          <p:nvPr userDrawn="1"/>
        </p:nvSpPr>
        <p:spPr>
          <a:xfrm>
            <a:off x="0" y="1639825"/>
            <a:ext cx="12192000" cy="4565905"/>
          </a:xfrm>
          <a:prstGeom prst="rect">
            <a:avLst/>
          </a:prstGeom>
          <a:solidFill>
            <a:srgbClr val="C7E7E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EDB5B6F3-26F8-C542-9F9F-14BB2E588EBB}"/>
              </a:ext>
            </a:extLst>
          </p:cNvPr>
          <p:cNvSpPr/>
          <p:nvPr userDrawn="1"/>
        </p:nvSpPr>
        <p:spPr>
          <a:xfrm>
            <a:off x="0" y="6205730"/>
            <a:ext cx="12192000" cy="652270"/>
          </a:xfrm>
          <a:prstGeom prst="rect">
            <a:avLst/>
          </a:prstGeom>
          <a:solidFill>
            <a:srgbClr val="233E5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0130F2-7604-CD4E-B9FC-C5D1D73EF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34138"/>
            <a:ext cx="9144000" cy="1589723"/>
          </a:xfrm>
        </p:spPr>
        <p:txBody>
          <a:bodyPr anchor="b">
            <a:normAutofit/>
          </a:bodyPr>
          <a:lstStyle>
            <a:lvl1pPr algn="ctr">
              <a:defRPr sz="46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FCFEC61-5B98-B141-A0B0-5EC72E1B0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04296"/>
            <a:ext cx="9144000" cy="45456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377B9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D4C09F8F-C97D-0C4D-96B8-B4A5C05894D9}"/>
              </a:ext>
            </a:extLst>
          </p:cNvPr>
          <p:cNvCxnSpPr>
            <a:cxnSpLocks/>
          </p:cNvCxnSpPr>
          <p:nvPr userDrawn="1"/>
        </p:nvCxnSpPr>
        <p:spPr>
          <a:xfrm>
            <a:off x="-237744" y="1639825"/>
            <a:ext cx="12545568" cy="0"/>
          </a:xfrm>
          <a:prstGeom prst="line">
            <a:avLst/>
          </a:prstGeom>
          <a:ln w="9525" cap="flat" cmpd="sng" algn="ctr">
            <a:solidFill>
              <a:srgbClr val="233E5B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506F3949-D5CA-BC42-A8F6-101BB5FC3D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65870" y="1245923"/>
            <a:ext cx="3063500" cy="243282"/>
          </a:xfrm>
        </p:spPr>
        <p:txBody>
          <a:bodyPr>
            <a:normAutofit/>
          </a:bodyPr>
          <a:lstStyle>
            <a:lvl1pPr marL="0" indent="0" algn="r">
              <a:buNone/>
              <a:defRPr sz="1000" b="1">
                <a:solidFill>
                  <a:srgbClr val="233E5B"/>
                </a:solidFill>
              </a:defRPr>
            </a:lvl1pPr>
          </a:lstStyle>
          <a:p>
            <a:pPr lvl="0"/>
            <a:r>
              <a:rPr lang="nl-NL"/>
              <a:t>Datum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D96EEA43-4274-7743-BE32-56E4AAE4D6BE}"/>
              </a:ext>
            </a:extLst>
          </p:cNvPr>
          <p:cNvSpPr txBox="1"/>
          <p:nvPr userDrawn="1"/>
        </p:nvSpPr>
        <p:spPr>
          <a:xfrm>
            <a:off x="3409208" y="6375551"/>
            <a:ext cx="53735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100" b="1" err="1">
                <a:solidFill>
                  <a:schemeClr val="bg1"/>
                </a:solidFill>
                <a:latin typeface="Trebuchet MS" panose="020B0703020202090204" pitchFamily="34" charset="0"/>
              </a:rPr>
              <a:t>www.res-achterhoek.nl</a:t>
            </a:r>
            <a:endParaRPr lang="nl-NL" sz="1100" b="1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7" name="Afbeelding 6" descr="Afbeelding met klok, tekening&#10;&#10;Automatisch gegenereerde beschrijving">
            <a:extLst>
              <a:ext uri="{FF2B5EF4-FFF2-40B4-BE49-F238E27FC236}">
                <a16:creationId xmlns:a16="http://schemas.microsoft.com/office/drawing/2014/main" id="{12B6644F-3FAD-7843-86C2-992CE1AFF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142" y="201736"/>
            <a:ext cx="7191170" cy="162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32188"/>
      </p:ext>
    </p:extLst>
  </p:cSld>
  <p:clrMapOvr>
    <a:masterClrMapping/>
  </p:clrMapOvr>
  <p:transition spd="slow">
    <p:strips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62E9F-B8E5-4D49-8544-25F4A8D7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478D951-DB9D-E645-BD50-FCF19A3296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AD6CE0B-C268-2045-BB62-EDEC95E3A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54FE400-F3DF-C948-A257-40ED55A43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677F2-C9FB-8540-9727-F94CD424EEA3}" type="datetimeFigureOut">
              <a:rPr lang="nl-NL" smtClean="0"/>
              <a:t>23-04-2021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CE7F5D-1035-EF48-BC58-6C8543CFC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E61D638-477F-6E44-82F1-AF9D2E88D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8066C-54B9-1F48-8EA1-7B94FCEEC9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4963266"/>
      </p:ext>
    </p:extLst>
  </p:cSld>
  <p:clrMapOvr>
    <a:masterClrMapping/>
  </p:clrMapOvr>
  <p:transition spd="slow">
    <p:strips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1573E-5FC0-7541-A40C-BE1ABDDDE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AD81B4B-8CC0-6F49-A9E2-92F225AF3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D2A194-A7A3-8748-AFE5-BCC1431E9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677F2-C9FB-8540-9727-F94CD424EEA3}" type="datetimeFigureOut">
              <a:rPr lang="nl-NL" smtClean="0"/>
              <a:t>23-04-2021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BC45936-101B-084B-A2D2-00D780C63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76EFD32-36DF-4A4C-B10D-609B35EA6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8066C-54B9-1F48-8EA1-7B94FCEEC9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8694509"/>
      </p:ext>
    </p:extLst>
  </p:cSld>
  <p:clrMapOvr>
    <a:masterClrMapping/>
  </p:clrMapOvr>
  <p:transition spd="slow">
    <p:strips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494A093-234E-7641-B983-9F932F5976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74F6374-3844-4D45-AAE5-79CDFCA38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00DB24-70C4-7B44-84B7-1A9E3DEFD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677F2-C9FB-8540-9727-F94CD424EEA3}" type="datetimeFigureOut">
              <a:rPr lang="nl-NL" smtClean="0"/>
              <a:t>23-04-2021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95A90A-D116-5044-A5E1-EF546702A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746230E-0EAF-B34B-940C-0DDB83B9E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8066C-54B9-1F48-8EA1-7B94FCEEC9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1802560"/>
      </p:ext>
    </p:extLst>
  </p:cSld>
  <p:clrMapOvr>
    <a:masterClrMapping/>
  </p:clrMapOvr>
  <p:transition spd="slow">
    <p:strips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D9CD23-2471-B149-9F92-6BFE98CC5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65CFAE-AECC-A74B-B8F3-8E5B0D7B0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7641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9" name="Afbeelding 8" descr="Afbeelding met teken, klok, tekening&#10;&#10;Automatisch gegenereerde beschrijving">
            <a:extLst>
              <a:ext uri="{FF2B5EF4-FFF2-40B4-BE49-F238E27FC236}">
                <a16:creationId xmlns:a16="http://schemas.microsoft.com/office/drawing/2014/main" id="{C5876A2C-23E2-F640-ADCC-582FFCBDCB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008" y="6310312"/>
            <a:ext cx="976923" cy="365125"/>
          </a:xfrm>
          <a:prstGeom prst="rect">
            <a:avLst/>
          </a:prstGeom>
        </p:spPr>
      </p:pic>
      <p:pic>
        <p:nvPicPr>
          <p:cNvPr id="11" name="Afbeelding 10" descr="Afbeelding met teken, tekening&#10;&#10;Automatisch gegenereerde beschrijving">
            <a:extLst>
              <a:ext uri="{FF2B5EF4-FFF2-40B4-BE49-F238E27FC236}">
                <a16:creationId xmlns:a16="http://schemas.microsoft.com/office/drawing/2014/main" id="{2C62986F-1349-9C40-9185-A0B4D913CC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97613" y="6248717"/>
            <a:ext cx="409379" cy="3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03169"/>
      </p:ext>
    </p:extLst>
  </p:cSld>
  <p:clrMapOvr>
    <a:masterClrMapping/>
  </p:clrMapOvr>
  <p:transition spd="slow">
    <p:strips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en&#10;&#10;Automatisch gegenereerde beschrijving">
            <a:extLst>
              <a:ext uri="{FF2B5EF4-FFF2-40B4-BE49-F238E27FC236}">
                <a16:creationId xmlns:a16="http://schemas.microsoft.com/office/drawing/2014/main" id="{9DF1A96D-623F-FE44-A0B4-52D972E89A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008" y="6309091"/>
            <a:ext cx="976923" cy="3663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1D9CD23-2471-B149-9F92-6BFE98CC5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65CFAE-AECC-A74B-B8F3-8E5B0D7B0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7641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9" name="Afbeelding 8" descr="Afbeelding met teken, klok, tekening&#10;&#10;Automatisch gegenereerde beschrijving">
            <a:extLst>
              <a:ext uri="{FF2B5EF4-FFF2-40B4-BE49-F238E27FC236}">
                <a16:creationId xmlns:a16="http://schemas.microsoft.com/office/drawing/2014/main" id="{C5876A2C-23E2-F640-ADCC-582FFCBDCB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008" y="6310312"/>
            <a:ext cx="976923" cy="365125"/>
          </a:xfrm>
          <a:prstGeom prst="rect">
            <a:avLst/>
          </a:prstGeom>
        </p:spPr>
      </p:pic>
      <p:pic>
        <p:nvPicPr>
          <p:cNvPr id="10" name="Afbeelding 9" descr="Afbeelding met teken, tekening&#10;&#10;Automatisch gegenereerde beschrijving">
            <a:extLst>
              <a:ext uri="{FF2B5EF4-FFF2-40B4-BE49-F238E27FC236}">
                <a16:creationId xmlns:a16="http://schemas.microsoft.com/office/drawing/2014/main" id="{3EE26B37-A92A-644F-B50D-30C4015081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97613" y="6248717"/>
            <a:ext cx="409379" cy="3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06571"/>
      </p:ext>
    </p:extLst>
  </p:cSld>
  <p:clrMapOvr>
    <a:masterClrMapping/>
  </p:clrMapOvr>
  <p:transition spd="slow">
    <p:strips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7EA234-7F4A-664A-94B8-F84F53398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08FB9D9-D6FF-4A4B-A5FB-EC90F0EE7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7D43B6-3464-2B4D-8E49-611860E86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677F2-C9FB-8540-9727-F94CD424EEA3}" type="datetimeFigureOut">
              <a:rPr lang="nl-NL" smtClean="0"/>
              <a:t>23-04-2021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507489-D400-3A4F-AB5A-F7729957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127CD4-FB9D-0245-865F-20E3C1B42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8066C-54B9-1F48-8EA1-7B94FCEEC9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8237541"/>
      </p:ext>
    </p:extLst>
  </p:cSld>
  <p:clrMapOvr>
    <a:masterClrMapping/>
  </p:clrMapOvr>
  <p:transition spd="slow">
    <p:strips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5D720F-D05E-664C-9190-2C02E3FB6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DE52A9-B5A4-9248-8357-A37BFF8A2D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8B617A-755F-C74D-BEFE-A8B1EEC3E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635B998-8099-3F4E-ADCD-13DDE3B7D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677F2-C9FB-8540-9727-F94CD424EEA3}" type="datetimeFigureOut">
              <a:rPr lang="nl-NL" smtClean="0"/>
              <a:t>23-04-2021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3DD7D73-8D8C-7944-B144-FB506494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CCC643C-3014-1546-8602-77C7E78DF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8066C-54B9-1F48-8EA1-7B94FCEEC9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3771782"/>
      </p:ext>
    </p:extLst>
  </p:cSld>
  <p:clrMapOvr>
    <a:masterClrMapping/>
  </p:clrMapOvr>
  <p:transition spd="slow">
    <p:strips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94E415-41F8-E241-BF31-2ECBC4F52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3E4AC01-5E54-154D-9389-EC19C61DF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22554C0-75C7-534F-8ABC-E7A494ECF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5DF05DF-04E4-1B44-9742-AB73FD2029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C24CA99-E134-9648-B207-D7A061D53C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48D9397-F9FF-E94D-B571-CA7B03C38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677F2-C9FB-8540-9727-F94CD424EEA3}" type="datetimeFigureOut">
              <a:rPr lang="nl-NL" smtClean="0"/>
              <a:t>23-04-2021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A6BFB18-D98D-474A-83BB-95DF87552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4A9407A-AAE5-4E45-989E-55F59FC90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8066C-54B9-1F48-8EA1-7B94FCEEC9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9290753"/>
      </p:ext>
    </p:extLst>
  </p:cSld>
  <p:clrMapOvr>
    <a:masterClrMapping/>
  </p:clrMapOvr>
  <p:transition spd="slow">
    <p:strips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CE2A50-85AC-C449-84FE-0D2ADD96D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A54B08E-B945-C643-8E28-6F21B24C5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677F2-C9FB-8540-9727-F94CD424EEA3}" type="datetimeFigureOut">
              <a:rPr lang="nl-NL" smtClean="0"/>
              <a:t>23-04-2021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07474CD-2877-9F48-A865-4413BEA43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19F658F-9F21-A748-B1F7-0097A7878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8066C-54B9-1F48-8EA1-7B94FCEEC9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0009298"/>
      </p:ext>
    </p:extLst>
  </p:cSld>
  <p:clrMapOvr>
    <a:masterClrMapping/>
  </p:clrMapOvr>
  <p:transition spd="slow">
    <p:strips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771BDD0-5FAC-604B-9301-EF411B6E7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677F2-C9FB-8540-9727-F94CD424EEA3}" type="datetimeFigureOut">
              <a:rPr lang="nl-NL" smtClean="0"/>
              <a:t>23-04-2021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1C1321A-4DD1-9040-971B-741D1E551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E010C3C-C4DA-B646-B67A-DF18C183B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8066C-54B9-1F48-8EA1-7B94FCEEC9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2788519"/>
      </p:ext>
    </p:extLst>
  </p:cSld>
  <p:clrMapOvr>
    <a:masterClrMapping/>
  </p:clrMapOvr>
  <p:transition spd="slow">
    <p:strips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DF023E-FBBF-584C-8974-74042A30E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98DDC0-4F1F-5E45-9D6E-50CEE5B7B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1E10FC-E841-FE41-A832-2294ED2EC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5B92B5F-353C-1A45-833F-33FD8F518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677F2-C9FB-8540-9727-F94CD424EEA3}" type="datetimeFigureOut">
              <a:rPr lang="nl-NL" smtClean="0"/>
              <a:t>23-04-2021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0918850-EC86-9340-A789-374942C89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5E85A07-9D1B-E34A-8D04-2A0743C5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8066C-54B9-1F48-8EA1-7B94FCEEC9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4493997"/>
      </p:ext>
    </p:extLst>
  </p:cSld>
  <p:clrMapOvr>
    <a:masterClrMapping/>
  </p:clrMapOvr>
  <p:transition spd="slow">
    <p:strips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A10407D-DA26-574D-A5D2-356815FB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FC327FE-DFD1-9A47-9032-CE2D6A3EB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4CA1C9-B714-FA4C-8EEC-3058E5CA1A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7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982677F2-C9FB-8540-9727-F94CD424EEA3}" type="datetimeFigureOut">
              <a:rPr lang="nl-NL" smtClean="0"/>
              <a:pPr/>
              <a:t>23-04-2021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EB2780-C9BE-B94C-87B5-F516414528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1">
                    <a:lumMod val="7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30E3DD-8609-7D4A-A5F2-90CB01FEE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>
                    <a:lumMod val="7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1FD8066C-54B9-1F48-8EA1-7B94FCEEC93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201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>
    <p:strips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rgbClr val="233E5B"/>
          </a:solidFill>
          <a:latin typeface="Trebuchet MS" panose="020B070302020209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0CCCB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0CCCB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0CCCB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0CCCB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0CCCB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379BA3B2-6D79-194A-B72B-E2795CBC17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RES Achterhoek</a:t>
            </a:r>
          </a:p>
        </p:txBody>
      </p:sp>
      <p:sp>
        <p:nvSpPr>
          <p:cNvPr id="25" name="Ondertitel 24">
            <a:extLst>
              <a:ext uri="{FF2B5EF4-FFF2-40B4-BE49-F238E27FC236}">
                <a16:creationId xmlns:a16="http://schemas.microsoft.com/office/drawing/2014/main" id="{1D8C1443-066E-534B-8F06-618D41BF0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04296"/>
            <a:ext cx="9144000" cy="1307224"/>
          </a:xfrm>
        </p:spPr>
        <p:txBody>
          <a:bodyPr/>
          <a:lstStyle/>
          <a:p>
            <a:r>
              <a:rPr lang="nl-NL" dirty="0"/>
              <a:t>Presentatie week 12 - 2021</a:t>
            </a:r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207AF00B-4AA6-D044-9A5F-1B66BEAADC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24 en 25 </a:t>
            </a:r>
            <a:r>
              <a:rPr lang="nl-NL" dirty="0"/>
              <a:t>maart 2021</a:t>
            </a:r>
          </a:p>
        </p:txBody>
      </p:sp>
    </p:spTree>
    <p:extLst>
      <p:ext uri="{BB962C8B-B14F-4D97-AF65-F5344CB8AC3E}">
        <p14:creationId xmlns:p14="http://schemas.microsoft.com/office/powerpoint/2010/main" val="2523350174"/>
      </p:ext>
    </p:extLst>
  </p:cSld>
  <p:clrMapOvr>
    <a:masterClrMapping/>
  </p:clrMapOvr>
  <p:transition spd="slow">
    <p:strips dir="l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9E7D9D-55FE-49D6-A27E-E9644772C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B82AEE-DA8C-4F19-904F-6158EEBEA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D0C8BCB-D23E-4375-B7F9-706CCC11C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7" t="18371" r="23000" b="6666"/>
          <a:stretch/>
        </p:blipFill>
        <p:spPr>
          <a:xfrm>
            <a:off x="-54777" y="0"/>
            <a:ext cx="12089597" cy="6858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A73B7ED-F45A-4B5B-B638-B58B32C61506}"/>
              </a:ext>
            </a:extLst>
          </p:cNvPr>
          <p:cNvSpPr/>
          <p:nvPr/>
        </p:nvSpPr>
        <p:spPr>
          <a:xfrm>
            <a:off x="5775918" y="4564732"/>
            <a:ext cx="681932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dirty="0">
                <a:ln w="0"/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lin ang="0" scaled="1"/>
                  <a:tileRect/>
                </a:gradFill>
              </a:rPr>
              <a:t>Voorbeeldweergave</a:t>
            </a:r>
          </a:p>
          <a:p>
            <a:pPr algn="ctr"/>
            <a:r>
              <a:rPr lang="nl-NL" sz="5400" b="0" cap="none" spc="0" dirty="0">
                <a:ln w="0"/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lin ang="0" scaled="1"/>
                  <a:tileRect/>
                </a:gradFill>
                <a:effectLst/>
              </a:rPr>
              <a:t>Werk in uitvoering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297B11D-8987-4B97-85CA-FABCC0CEC47C}"/>
              </a:ext>
            </a:extLst>
          </p:cNvPr>
          <p:cNvSpPr txBox="1"/>
          <p:nvPr/>
        </p:nvSpPr>
        <p:spPr>
          <a:xfrm>
            <a:off x="701040" y="508000"/>
            <a:ext cx="4622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dirty="0"/>
              <a:t>Verrijkt RODE-beleid</a:t>
            </a:r>
          </a:p>
        </p:txBody>
      </p:sp>
      <p:pic>
        <p:nvPicPr>
          <p:cNvPr id="7" name="Afbeelding 6" descr="Afbeelding met kaart&#10;&#10;Automatisch gegenereerde beschrijving">
            <a:extLst>
              <a:ext uri="{FF2B5EF4-FFF2-40B4-BE49-F238E27FC236}">
                <a16:creationId xmlns:a16="http://schemas.microsoft.com/office/drawing/2014/main" id="{259A6567-4109-49F4-B8AA-A1AB62921C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471" t="24169" b="56919"/>
          <a:stretch/>
        </p:blipFill>
        <p:spPr>
          <a:xfrm>
            <a:off x="10871199" y="157957"/>
            <a:ext cx="1239521" cy="10668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166F9953-98FF-481A-AF67-2E13926CDF17}"/>
              </a:ext>
            </a:extLst>
          </p:cNvPr>
          <p:cNvSpPr/>
          <p:nvPr/>
        </p:nvSpPr>
        <p:spPr>
          <a:xfrm>
            <a:off x="-54778" y="1215886"/>
            <a:ext cx="3062137" cy="5652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CC09B15-A0E7-40D3-AB02-597C4FBE4C61}"/>
              </a:ext>
            </a:extLst>
          </p:cNvPr>
          <p:cNvSpPr/>
          <p:nvPr/>
        </p:nvSpPr>
        <p:spPr>
          <a:xfrm>
            <a:off x="-54778" y="-101599"/>
            <a:ext cx="745656" cy="272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45E15555-1251-4962-BD70-A8D755C5DFBE}"/>
              </a:ext>
            </a:extLst>
          </p:cNvPr>
          <p:cNvSpPr/>
          <p:nvPr/>
        </p:nvSpPr>
        <p:spPr>
          <a:xfrm>
            <a:off x="97622" y="-51897"/>
            <a:ext cx="2757338" cy="549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6767355"/>
      </p:ext>
    </p:extLst>
  </p:cSld>
  <p:clrMapOvr>
    <a:masterClrMapping/>
  </p:clrMapOvr>
  <p:transition spd="slow">
    <p:strips dir="l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AB67BE-5A3E-429E-BDAE-E0236BBE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325563"/>
          </a:xfrm>
        </p:spPr>
        <p:txBody>
          <a:bodyPr/>
          <a:lstStyle/>
          <a:p>
            <a:r>
              <a:rPr lang="nl-NL" dirty="0"/>
              <a:t>2. Energieclusters + zonnedaken (</a:t>
            </a:r>
            <a:r>
              <a:rPr lang="nl-NL" dirty="0" err="1"/>
              <a:t>tbv</a:t>
            </a:r>
            <a:r>
              <a:rPr lang="nl-NL" dirty="0"/>
              <a:t> nader onderzoek)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4A1123-01CE-4688-816E-25A84DDB3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b="1" dirty="0"/>
              <a:t>Essentie</a:t>
            </a:r>
          </a:p>
          <a:p>
            <a:r>
              <a:rPr lang="nl-NL" dirty="0"/>
              <a:t>In dit alternatief wordt één bovengemeentelijke strategie voor de regio gekozen.</a:t>
            </a:r>
          </a:p>
          <a:p>
            <a:r>
              <a:rPr lang="nl-NL" dirty="0"/>
              <a:t>Wind en zon grootschalig combineren op één locatie.</a:t>
            </a:r>
          </a:p>
          <a:p>
            <a:pPr lvl="1"/>
            <a:r>
              <a:rPr lang="nl-NL" dirty="0"/>
              <a:t>Waar clusters van 5 of meer turbines (5 – 6 MW) mogelijk zijn</a:t>
            </a:r>
          </a:p>
          <a:p>
            <a:pPr lvl="1"/>
            <a:r>
              <a:rPr lang="nl-NL" dirty="0"/>
              <a:t>Waar ruimte is om clusters uit te breiden</a:t>
            </a:r>
          </a:p>
          <a:p>
            <a:pPr lvl="1"/>
            <a:r>
              <a:rPr lang="nl-NL" dirty="0"/>
              <a:t>De impact op de omgeving minimaal is</a:t>
            </a:r>
          </a:p>
          <a:p>
            <a:pPr lvl="1"/>
            <a:r>
              <a:rPr lang="nl-NL" dirty="0"/>
              <a:t>Waar koppelkansen benut kunnen worden</a:t>
            </a:r>
            <a:endParaRPr lang="nl-NL" b="1" dirty="0"/>
          </a:p>
          <a:p>
            <a:r>
              <a:rPr lang="nl-NL" dirty="0"/>
              <a:t>Door met elkaar afgestemde keuzes te maken, kunnen locaties worden gekozen met de minste impact op de omgeving en de meeste te benutten koppelkansen.</a:t>
            </a:r>
          </a:p>
          <a:p>
            <a:r>
              <a:rPr lang="nl-NL" dirty="0"/>
              <a:t>Dit is systeemefficiënt en zorgt ervoor dat, vanuit regionaal perspectief, de impact op het landschap, natuur en omgeving beperkt blijft. </a:t>
            </a:r>
          </a:p>
          <a:p>
            <a:r>
              <a:rPr lang="nl-NL" dirty="0"/>
              <a:t>We zetten maximaal in op zon op dak.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2046494"/>
      </p:ext>
    </p:extLst>
  </p:cSld>
  <p:clrMapOvr>
    <a:masterClrMapping/>
  </p:clrMapOvr>
  <p:transition spd="slow">
    <p:strips dir="l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C73BDB-6271-4FD8-8239-F05C1E6E1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Bouwstenen wind		    Bouwstenen zon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69FE5D-DC05-4299-8BF4-714DCFD21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84040" cy="622935"/>
          </a:xfrm>
        </p:spPr>
        <p:txBody>
          <a:bodyPr>
            <a:normAutofit/>
          </a:bodyPr>
          <a:lstStyle/>
          <a:p>
            <a:r>
              <a:rPr lang="nl-NL" dirty="0"/>
              <a:t>Grote clusters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ACB0AA4-7C64-4984-802D-B03A3C307E11}"/>
              </a:ext>
            </a:extLst>
          </p:cNvPr>
          <p:cNvSpPr txBox="1">
            <a:spLocks/>
          </p:cNvSpPr>
          <p:nvPr/>
        </p:nvSpPr>
        <p:spPr>
          <a:xfrm>
            <a:off x="0" y="-8199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233E5B"/>
                </a:solidFill>
                <a:latin typeface="Trebuchet MS" panose="020B070302020209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4A95A77A-9200-4833-9041-32AD3D71FF16}"/>
              </a:ext>
            </a:extLst>
          </p:cNvPr>
          <p:cNvSpPr txBox="1">
            <a:spLocks/>
          </p:cNvSpPr>
          <p:nvPr/>
        </p:nvSpPr>
        <p:spPr>
          <a:xfrm>
            <a:off x="838200" y="1412241"/>
            <a:ext cx="2707640" cy="4438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0CCCB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CCCB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CCCB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CCCB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CCCB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D15F2DC-B9A7-48D4-B06B-A82C2DC71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952" y="2137092"/>
            <a:ext cx="3040655" cy="391098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570948E-4B4C-DF4E-BDDE-EF77BEE00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275" y="1648703"/>
            <a:ext cx="2798284" cy="3966072"/>
          </a:xfrm>
          <a:prstGeom prst="rect">
            <a:avLst/>
          </a:prstGeom>
        </p:spPr>
      </p:pic>
      <p:pic>
        <p:nvPicPr>
          <p:cNvPr id="8" name="Picture 2" descr="KIVI energieplan: met onregelmatige wind en zon is te dealen | De Ingenieur">
            <a:extLst>
              <a:ext uri="{FF2B5EF4-FFF2-40B4-BE49-F238E27FC236}">
                <a16:creationId xmlns:a16="http://schemas.microsoft.com/office/drawing/2014/main" id="{AEDDF305-0C78-CC49-B184-EB3939C74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395" y="1494041"/>
            <a:ext cx="2707641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213127"/>
      </p:ext>
    </p:extLst>
  </p:cSld>
  <p:clrMapOvr>
    <a:masterClrMapping/>
  </p:clrMapOvr>
  <p:transition spd="slow">
    <p:strips dir="l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1D4A95-7A6B-4776-8AEB-7F0F6DABF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D7AB4A-4D72-4366-93E3-4EDEEB010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A8E8EDF-4F2B-45F9-9D8D-DCA1CAC67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3" t="18815" r="22000" b="6666"/>
          <a:stretch/>
        </p:blipFill>
        <p:spPr>
          <a:xfrm>
            <a:off x="81279" y="132080"/>
            <a:ext cx="11824341" cy="659384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0D257A9-D231-465E-8EEA-9AB78A6647D4}"/>
              </a:ext>
            </a:extLst>
          </p:cNvPr>
          <p:cNvSpPr/>
          <p:nvPr/>
        </p:nvSpPr>
        <p:spPr>
          <a:xfrm>
            <a:off x="5775918" y="4564732"/>
            <a:ext cx="681932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dirty="0">
                <a:ln w="0"/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lin ang="0" scaled="1"/>
                  <a:tileRect/>
                </a:gradFill>
              </a:rPr>
              <a:t>Voorbeeldweergave</a:t>
            </a:r>
          </a:p>
          <a:p>
            <a:pPr algn="ctr"/>
            <a:r>
              <a:rPr lang="nl-NL" sz="5400" b="0" cap="none" spc="0" dirty="0">
                <a:ln w="0"/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lin ang="0" scaled="1"/>
                  <a:tileRect/>
                </a:gradFill>
                <a:effectLst/>
              </a:rPr>
              <a:t>Werk in uitvoering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0F1FFC1-CD84-4E31-ADCA-0A1FC7E93428}"/>
              </a:ext>
            </a:extLst>
          </p:cNvPr>
          <p:cNvSpPr txBox="1"/>
          <p:nvPr/>
        </p:nvSpPr>
        <p:spPr>
          <a:xfrm>
            <a:off x="701040" y="508000"/>
            <a:ext cx="46228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dirty="0"/>
              <a:t>Energieclusters + Zonnedaken 1</a:t>
            </a:r>
          </a:p>
        </p:txBody>
      </p:sp>
      <p:pic>
        <p:nvPicPr>
          <p:cNvPr id="8" name="Afbeelding 7" descr="Afbeelding met kaart&#10;&#10;Automatisch gegenereerde beschrijving">
            <a:extLst>
              <a:ext uri="{FF2B5EF4-FFF2-40B4-BE49-F238E27FC236}">
                <a16:creationId xmlns:a16="http://schemas.microsoft.com/office/drawing/2014/main" id="{E7F20707-32BF-4B1A-AFF7-B47A4CA7A8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471" t="24169" b="56919"/>
          <a:stretch/>
        </p:blipFill>
        <p:spPr>
          <a:xfrm>
            <a:off x="10871199" y="230188"/>
            <a:ext cx="1239521" cy="106680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71DD0A11-6C18-424C-A913-630009374845}"/>
              </a:ext>
            </a:extLst>
          </p:cNvPr>
          <p:cNvSpPr/>
          <p:nvPr/>
        </p:nvSpPr>
        <p:spPr>
          <a:xfrm>
            <a:off x="-54778" y="1825624"/>
            <a:ext cx="3062137" cy="5032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2E2477F-17C7-4919-A42C-B26F632FEC1C}"/>
              </a:ext>
            </a:extLst>
          </p:cNvPr>
          <p:cNvSpPr/>
          <p:nvPr/>
        </p:nvSpPr>
        <p:spPr>
          <a:xfrm>
            <a:off x="-54778" y="-91439"/>
            <a:ext cx="745656" cy="272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B2D7E68C-2E74-4760-B30D-66553A308068}"/>
              </a:ext>
            </a:extLst>
          </p:cNvPr>
          <p:cNvSpPr/>
          <p:nvPr/>
        </p:nvSpPr>
        <p:spPr>
          <a:xfrm>
            <a:off x="97622" y="132079"/>
            <a:ext cx="2483018" cy="375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0241424"/>
      </p:ext>
    </p:extLst>
  </p:cSld>
  <p:clrMapOvr>
    <a:masterClrMapping/>
  </p:clrMapOvr>
  <p:transition spd="slow">
    <p:strips dir="l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97BEDC-0E3E-4744-A6C5-3B2135B7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0802EB-1922-46FF-9CEB-BD7478B4E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D1F7EF4-A38F-4D7C-8698-8EEEBC6096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3" t="18963" r="22584" b="5324"/>
          <a:stretch/>
        </p:blipFill>
        <p:spPr>
          <a:xfrm>
            <a:off x="251981" y="111760"/>
            <a:ext cx="11688038" cy="6858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A4583C4-3DB7-40EC-B369-CC2D0FDF5644}"/>
              </a:ext>
            </a:extLst>
          </p:cNvPr>
          <p:cNvSpPr/>
          <p:nvPr/>
        </p:nvSpPr>
        <p:spPr>
          <a:xfrm>
            <a:off x="5775918" y="4564732"/>
            <a:ext cx="681932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dirty="0">
                <a:ln w="0"/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lin ang="0" scaled="1"/>
                  <a:tileRect/>
                </a:gradFill>
              </a:rPr>
              <a:t>Voorbeeldweergave</a:t>
            </a:r>
          </a:p>
          <a:p>
            <a:pPr algn="ctr"/>
            <a:r>
              <a:rPr lang="nl-NL" sz="5400" b="0" cap="none" spc="0" dirty="0">
                <a:ln w="0"/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lin ang="0" scaled="1"/>
                  <a:tileRect/>
                </a:gradFill>
                <a:effectLst/>
              </a:rPr>
              <a:t>Werk in uitvoering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791F4E1-168C-4F02-A19D-E659A8395356}"/>
              </a:ext>
            </a:extLst>
          </p:cNvPr>
          <p:cNvSpPr txBox="1"/>
          <p:nvPr/>
        </p:nvSpPr>
        <p:spPr>
          <a:xfrm>
            <a:off x="701040" y="508000"/>
            <a:ext cx="46228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dirty="0"/>
              <a:t>Energieclusters + Zonnedaken 2</a:t>
            </a:r>
          </a:p>
        </p:txBody>
      </p:sp>
      <p:pic>
        <p:nvPicPr>
          <p:cNvPr id="8" name="Afbeelding 7" descr="Afbeelding met kaart&#10;&#10;Automatisch gegenereerde beschrijving">
            <a:extLst>
              <a:ext uri="{FF2B5EF4-FFF2-40B4-BE49-F238E27FC236}">
                <a16:creationId xmlns:a16="http://schemas.microsoft.com/office/drawing/2014/main" id="{B1308291-523E-4A9A-BDDA-45557B85C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471" t="24169" b="56919"/>
          <a:stretch/>
        </p:blipFill>
        <p:spPr>
          <a:xfrm>
            <a:off x="10837658" y="230188"/>
            <a:ext cx="1239521" cy="106680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9AACBD26-E7C6-46A3-AC75-CFA389EFB62E}"/>
              </a:ext>
            </a:extLst>
          </p:cNvPr>
          <p:cNvSpPr/>
          <p:nvPr/>
        </p:nvSpPr>
        <p:spPr>
          <a:xfrm>
            <a:off x="-54778" y="1825625"/>
            <a:ext cx="3062137" cy="5279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8397A5A-2091-4F4C-A3B0-85403825965C}"/>
              </a:ext>
            </a:extLst>
          </p:cNvPr>
          <p:cNvSpPr/>
          <p:nvPr/>
        </p:nvSpPr>
        <p:spPr>
          <a:xfrm>
            <a:off x="-44616" y="-333534"/>
            <a:ext cx="745656" cy="272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5FFA751-49B3-4A46-8D65-EF27739FE53B}"/>
              </a:ext>
            </a:extLst>
          </p:cNvPr>
          <p:cNvSpPr/>
          <p:nvPr/>
        </p:nvSpPr>
        <p:spPr>
          <a:xfrm>
            <a:off x="97622" y="-51897"/>
            <a:ext cx="2483018" cy="559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3347150"/>
      </p:ext>
    </p:extLst>
  </p:cSld>
  <p:clrMapOvr>
    <a:masterClrMapping/>
  </p:clrMapOvr>
  <p:transition spd="slow">
    <p:strips dir="l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41B7B6-1885-4257-BDC1-2B0A6BC4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 Spreidingsalternatief (</a:t>
            </a:r>
            <a:r>
              <a:rPr lang="nl-NL" dirty="0" err="1"/>
              <a:t>tbv</a:t>
            </a:r>
            <a:r>
              <a:rPr lang="nl-NL" dirty="0"/>
              <a:t> nader onderzoek)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F6084C-E168-40D0-9011-7C54FEBCC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Essentie:</a:t>
            </a:r>
          </a:p>
          <a:p>
            <a:r>
              <a:rPr lang="nl-NL" dirty="0"/>
              <a:t>In dit alternatief wordt één bovengemeentelijke strategie voor de regio gekozen.</a:t>
            </a:r>
          </a:p>
          <a:p>
            <a:r>
              <a:rPr lang="nl-NL" dirty="0"/>
              <a:t>In dit alternatief worden middelgrote (2 tot 3 MW) windturbines toegepast in kleine clusters (3 tot 4 turbines)</a:t>
            </a:r>
          </a:p>
          <a:p>
            <a:r>
              <a:rPr lang="nl-NL" dirty="0"/>
              <a:t>Maximaal zon-op-dak</a:t>
            </a:r>
          </a:p>
          <a:p>
            <a:r>
              <a:rPr lang="nl-NL" dirty="0"/>
              <a:t>Maximaal lokaal eigenaarschap</a:t>
            </a:r>
          </a:p>
          <a:p>
            <a:r>
              <a:rPr lang="nl-NL" dirty="0"/>
              <a:t>Door met elkaar afgestemde keuzes te maken, kunnen locaties worden gekozen met de minste impact op de omgeving en de meeste te benutten koppelkansen.</a:t>
            </a:r>
          </a:p>
          <a:p>
            <a:r>
              <a:rPr lang="nl-NL" dirty="0"/>
              <a:t>We onderzoeken twee varianten:</a:t>
            </a:r>
          </a:p>
          <a:p>
            <a:pPr lvl="1"/>
            <a:r>
              <a:rPr lang="nl-NL" dirty="0"/>
              <a:t>1. Kleine windclusters in agrarisch gebied</a:t>
            </a:r>
          </a:p>
          <a:p>
            <a:pPr lvl="1"/>
            <a:r>
              <a:rPr lang="nl-NL" dirty="0"/>
              <a:t>2. Kleine windclusters bij bedrijventerreinen + dorpsmolens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1453024"/>
      </p:ext>
    </p:extLst>
  </p:cSld>
  <p:clrMapOvr>
    <a:masterClrMapping/>
  </p:clrMapOvr>
  <p:transition spd="slow">
    <p:strips dir="l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C73BDB-6271-4FD8-8239-F05C1E6E1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Bouwstenen wind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69FE5D-DC05-4299-8BF4-714DCFD21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280" y="1759174"/>
            <a:ext cx="4384040" cy="622935"/>
          </a:xfrm>
        </p:spPr>
        <p:txBody>
          <a:bodyPr>
            <a:normAutofit lnSpcReduction="10000"/>
          </a:bodyPr>
          <a:lstStyle/>
          <a:p>
            <a:r>
              <a:rPr lang="nl-NL" dirty="0"/>
              <a:t>Kleine clusters bij bedrijventerreinen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ACB0AA4-7C64-4984-802D-B03A3C307E11}"/>
              </a:ext>
            </a:extLst>
          </p:cNvPr>
          <p:cNvSpPr txBox="1">
            <a:spLocks/>
          </p:cNvSpPr>
          <p:nvPr/>
        </p:nvSpPr>
        <p:spPr>
          <a:xfrm>
            <a:off x="838200" y="314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233E5B"/>
                </a:solidFill>
                <a:latin typeface="Trebuchet MS" panose="020B070302020209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4A95A77A-9200-4833-9041-32AD3D71FF16}"/>
              </a:ext>
            </a:extLst>
          </p:cNvPr>
          <p:cNvSpPr txBox="1">
            <a:spLocks/>
          </p:cNvSpPr>
          <p:nvPr/>
        </p:nvSpPr>
        <p:spPr>
          <a:xfrm>
            <a:off x="838200" y="1412241"/>
            <a:ext cx="2707640" cy="4438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0CCCB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CCCB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CCCB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CCCB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CCCB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00BDDD5-F0EA-4E1D-B66F-D712C2DC53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83" t="44444" r="37500" b="11111"/>
          <a:stretch/>
        </p:blipFill>
        <p:spPr>
          <a:xfrm>
            <a:off x="3764280" y="2747140"/>
            <a:ext cx="2367280" cy="304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D22978B-0A5D-4909-96A3-02ABD97DCCD9}"/>
              </a:ext>
            </a:extLst>
          </p:cNvPr>
          <p:cNvSpPr txBox="1"/>
          <p:nvPr/>
        </p:nvSpPr>
        <p:spPr>
          <a:xfrm>
            <a:off x="414970" y="1674223"/>
            <a:ext cx="2915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</a:lvl1pPr>
          </a:lstStyle>
          <a:p>
            <a:r>
              <a:rPr lang="nl-NL" sz="2000" dirty="0">
                <a:latin typeface="Trebuchet MS" panose="020B0703020202090204" pitchFamily="34" charset="0"/>
              </a:rPr>
              <a:t>Kleine clusters in agrarisch gebied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AD7FCD0-8060-496D-9559-268C3A541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71" y="2416444"/>
            <a:ext cx="3062689" cy="386692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AE598DFB-5FD0-481A-8BC8-E4E5288AE716}"/>
              </a:ext>
            </a:extLst>
          </p:cNvPr>
          <p:cNvSpPr txBox="1"/>
          <p:nvPr/>
        </p:nvSpPr>
        <p:spPr>
          <a:xfrm>
            <a:off x="7802882" y="1727809"/>
            <a:ext cx="2915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</a:lvl1pPr>
          </a:lstStyle>
          <a:p>
            <a:r>
              <a:rPr lang="nl-NL" sz="2000" dirty="0">
                <a:latin typeface="Trebuchet MS" panose="020B0703020202090204" pitchFamily="34" charset="0"/>
              </a:rPr>
              <a:t>Solitairen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655FC94-B74C-4C1B-A39C-8A5398DA2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544" y="2300100"/>
            <a:ext cx="2842352" cy="374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76524"/>
      </p:ext>
    </p:extLst>
  </p:cSld>
  <p:clrMapOvr>
    <a:masterClrMapping/>
  </p:clrMapOvr>
  <p:transition spd="slow">
    <p:strips dir="l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07C102-09D0-4086-AA0A-4444773BE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Bouwstenen zon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9726CC-E5F0-424A-AA74-FF603D3FF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641"/>
            <a:ext cx="3865880" cy="4337396"/>
          </a:xfrm>
        </p:spPr>
        <p:txBody>
          <a:bodyPr/>
          <a:lstStyle/>
          <a:p>
            <a:r>
              <a:rPr lang="nl-NL" dirty="0"/>
              <a:t>Zon op dak in bebouwde kom en buitengebied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2FAB88-3FB7-4F9B-B86E-4AC728EB5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09564"/>
            <a:ext cx="2798284" cy="396607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F477412-30CC-4924-8E07-03C50CE8FB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424"/>
          <a:stretch/>
        </p:blipFill>
        <p:spPr>
          <a:xfrm>
            <a:off x="7429041" y="2626005"/>
            <a:ext cx="2666082" cy="176445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1A6BFC1-C40D-45F0-A31D-CFFE8BBABE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576"/>
          <a:stretch/>
        </p:blipFill>
        <p:spPr>
          <a:xfrm>
            <a:off x="4762959" y="2785041"/>
            <a:ext cx="2666082" cy="3490595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EF65DFA8-4E74-4ACF-B0EF-312F73FDEE20}"/>
              </a:ext>
            </a:extLst>
          </p:cNvPr>
          <p:cNvSpPr txBox="1">
            <a:spLocks/>
          </p:cNvSpPr>
          <p:nvPr/>
        </p:nvSpPr>
        <p:spPr>
          <a:xfrm>
            <a:off x="4896202" y="1564641"/>
            <a:ext cx="3865880" cy="4076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0CCCB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CCCB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CCCB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CCCB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CCCB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Zon op land op no-</a:t>
            </a:r>
            <a:r>
              <a:rPr lang="nl-NL" dirty="0" err="1"/>
              <a:t>regret</a:t>
            </a:r>
            <a:r>
              <a:rPr lang="nl-NL" dirty="0"/>
              <a:t> locaties</a:t>
            </a:r>
          </a:p>
        </p:txBody>
      </p:sp>
    </p:spTree>
    <p:extLst>
      <p:ext uri="{BB962C8B-B14F-4D97-AF65-F5344CB8AC3E}">
        <p14:creationId xmlns:p14="http://schemas.microsoft.com/office/powerpoint/2010/main" val="2067304275"/>
      </p:ext>
    </p:extLst>
  </p:cSld>
  <p:clrMapOvr>
    <a:masterClrMapping/>
  </p:clrMapOvr>
  <p:transition spd="slow">
    <p:strips dir="l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4D48A1-FA97-4C8B-AD38-4AF999037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E9E7F1-8433-4398-B782-2CE147CD7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1145C81-4931-4D60-A8F4-87E64C9D7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" t="17333" r="22917" b="5324"/>
          <a:stretch/>
        </p:blipFill>
        <p:spPr>
          <a:xfrm>
            <a:off x="0" y="-121920"/>
            <a:ext cx="11757041" cy="6858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04A8064-B1B0-415D-930D-647D4505806A}"/>
              </a:ext>
            </a:extLst>
          </p:cNvPr>
          <p:cNvSpPr/>
          <p:nvPr/>
        </p:nvSpPr>
        <p:spPr>
          <a:xfrm>
            <a:off x="5775918" y="4564732"/>
            <a:ext cx="681932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dirty="0">
                <a:ln w="0"/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lin ang="0" scaled="1"/>
                  <a:tileRect/>
                </a:gradFill>
              </a:rPr>
              <a:t>Voorbeeldweergave</a:t>
            </a:r>
          </a:p>
          <a:p>
            <a:pPr algn="ctr"/>
            <a:r>
              <a:rPr lang="nl-NL" sz="5400" b="0" cap="none" spc="0" dirty="0">
                <a:ln w="0"/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lin ang="0" scaled="1"/>
                  <a:tileRect/>
                </a:gradFill>
                <a:effectLst/>
              </a:rPr>
              <a:t>Werk in uitvoering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80795E7-A1E7-4CE6-9A33-7C3B626C51C8}"/>
              </a:ext>
            </a:extLst>
          </p:cNvPr>
          <p:cNvSpPr txBox="1"/>
          <p:nvPr/>
        </p:nvSpPr>
        <p:spPr>
          <a:xfrm>
            <a:off x="294640" y="416849"/>
            <a:ext cx="4622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dirty="0"/>
              <a:t>Spreidingsalternatief </a:t>
            </a:r>
          </a:p>
        </p:txBody>
      </p:sp>
      <p:pic>
        <p:nvPicPr>
          <p:cNvPr id="8" name="Afbeelding 7" descr="Afbeelding met kaart&#10;&#10;Automatisch gegenereerde beschrijving">
            <a:extLst>
              <a:ext uri="{FF2B5EF4-FFF2-40B4-BE49-F238E27FC236}">
                <a16:creationId xmlns:a16="http://schemas.microsoft.com/office/drawing/2014/main" id="{2805FFF6-C87F-4F02-A32D-5892BC40B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471" t="24169" b="56919"/>
          <a:stretch/>
        </p:blipFill>
        <p:spPr>
          <a:xfrm>
            <a:off x="10812160" y="230188"/>
            <a:ext cx="1239521" cy="106680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89BD8D14-9C81-46DB-AB60-4BD32D101A72}"/>
              </a:ext>
            </a:extLst>
          </p:cNvPr>
          <p:cNvSpPr/>
          <p:nvPr/>
        </p:nvSpPr>
        <p:spPr>
          <a:xfrm>
            <a:off x="-54778" y="1124735"/>
            <a:ext cx="3021498" cy="5979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0E5D8E6F-C671-420C-AC9E-E3B8E9FCF6D5}"/>
              </a:ext>
            </a:extLst>
          </p:cNvPr>
          <p:cNvSpPr/>
          <p:nvPr/>
        </p:nvSpPr>
        <p:spPr>
          <a:xfrm>
            <a:off x="-44616" y="-695044"/>
            <a:ext cx="339256" cy="3084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BDA9C00D-F759-43C9-8F28-E4A19BA87D43}"/>
              </a:ext>
            </a:extLst>
          </p:cNvPr>
          <p:cNvSpPr/>
          <p:nvPr/>
        </p:nvSpPr>
        <p:spPr>
          <a:xfrm>
            <a:off x="82382" y="-149104"/>
            <a:ext cx="2523658" cy="634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917774"/>
      </p:ext>
    </p:extLst>
  </p:cSld>
  <p:clrMapOvr>
    <a:masterClrMapping/>
  </p:clrMapOvr>
  <p:transition spd="slow">
    <p:strips dir="l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687B98-1075-4760-8957-7BBC555E7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uitwerken van alternatieven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4356A2-1327-4B0E-8ECC-09899ACF5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kaarten bestaan uit voorbeeldlocaties (uitwerking gaande).</a:t>
            </a:r>
          </a:p>
          <a:p>
            <a:r>
              <a:rPr lang="nl-NL" dirty="0"/>
              <a:t>De komende weken gaan we onderzoeken welke locaties we willen meenemen in de alternatieven.</a:t>
            </a:r>
          </a:p>
          <a:p>
            <a:r>
              <a:rPr lang="nl-NL" dirty="0"/>
              <a:t>Dit doen we door een zorgvuldige afweging te maken op basis van milieuwinst (bespaarde CO2) en milieuschade (geluid, hinder, impact op natuur).</a:t>
            </a:r>
          </a:p>
          <a:p>
            <a:r>
              <a:rPr lang="nl-NL" dirty="0"/>
              <a:t>Vervolgens wordt de aansluitbaarheid/impact op het elektriciteitsnetwerk bepaald.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>
                <a:sym typeface="Wingdings" pitchFamily="2" charset="2"/>
              </a:rPr>
              <a:t>	Informatie voor samenstelling van een ‘voorkeursalternatief’ </a:t>
            </a:r>
          </a:p>
          <a:p>
            <a:pPr marL="0" indent="0">
              <a:buNone/>
            </a:pPr>
            <a:r>
              <a:rPr lang="nl-NL" dirty="0">
                <a:sym typeface="Wingdings" pitchFamily="2" charset="2"/>
              </a:rPr>
              <a:t>	Dat is een mogelijke koers voor de toekomstige regionale energiestrategie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7927384"/>
      </p:ext>
    </p:extLst>
  </p:cSld>
  <p:clrMapOvr>
    <a:masterClrMapping/>
  </p:clrMapOvr>
  <p:transition spd="slow">
    <p:strips dir="l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4465A0-DBC0-4F2B-BDCE-2638E669E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Proces richting RES 1.0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0953FB-ABE2-4D41-A7B7-E3CAFE97D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85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49188"/>
      </p:ext>
    </p:extLst>
  </p:cSld>
  <p:clrMapOvr>
    <a:masterClrMapping/>
  </p:clrMapOvr>
  <p:transition spd="slow">
    <p:strips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3975AD-00BF-4691-8A9A-4997CFD09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325563"/>
          </a:xfrm>
        </p:spPr>
        <p:txBody>
          <a:bodyPr/>
          <a:lstStyle/>
          <a:p>
            <a:r>
              <a:rPr lang="nl-NL" dirty="0"/>
              <a:t>Terugblik stakeholdersessie 14 januari 2021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7AF8F8-0596-4BD5-8652-A471A8C6D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Belanghebbenden vragen om meer overheidsregie;</a:t>
            </a:r>
          </a:p>
          <a:p>
            <a:r>
              <a:rPr lang="nl-NL" dirty="0"/>
              <a:t>(Vrijwel) iedereen is voorstander van zon-op-dak;</a:t>
            </a:r>
          </a:p>
          <a:p>
            <a:r>
              <a:rPr lang="nl-NL" dirty="0"/>
              <a:t>Discussie over concentratie </a:t>
            </a:r>
            <a:r>
              <a:rPr lang="nl-NL" dirty="0" err="1"/>
              <a:t>vs</a:t>
            </a:r>
            <a:r>
              <a:rPr lang="nl-NL" dirty="0"/>
              <a:t> spreiding;</a:t>
            </a:r>
          </a:p>
          <a:p>
            <a:r>
              <a:rPr lang="nl-NL" dirty="0"/>
              <a:t>Discussie over grootschalig </a:t>
            </a:r>
            <a:r>
              <a:rPr lang="nl-NL" dirty="0" err="1"/>
              <a:t>vs</a:t>
            </a:r>
            <a:r>
              <a:rPr lang="nl-NL" dirty="0"/>
              <a:t> kleinschalig;</a:t>
            </a:r>
          </a:p>
          <a:p>
            <a:r>
              <a:rPr lang="nl-NL" dirty="0"/>
              <a:t>Verschillen in visie vanuit stakeholdergroepen. </a:t>
            </a:r>
            <a:r>
              <a:rPr lang="nl-NL" dirty="0" err="1"/>
              <a:t>Bijv</a:t>
            </a:r>
            <a:r>
              <a:rPr lang="nl-NL" dirty="0"/>
              <a:t>:</a:t>
            </a:r>
          </a:p>
          <a:p>
            <a:pPr lvl="1"/>
            <a:r>
              <a:rPr lang="nl-NL" dirty="0"/>
              <a:t>Agrariërs: Zet in op wind, geen zon op landbouwgrond</a:t>
            </a:r>
          </a:p>
          <a:p>
            <a:pPr lvl="1"/>
            <a:r>
              <a:rPr lang="nl-NL" dirty="0"/>
              <a:t>Bewonersgroepen: Geen wind </a:t>
            </a:r>
          </a:p>
          <a:p>
            <a:pPr lvl="1"/>
            <a:r>
              <a:rPr lang="nl-NL" dirty="0"/>
              <a:t>Natuurorganisaties: Pas op met impact op natuurwaarden, doe het natuur-inclusief</a:t>
            </a:r>
          </a:p>
          <a:p>
            <a:pPr lvl="1"/>
            <a:r>
              <a:rPr lang="nl-NL" dirty="0"/>
              <a:t>Netbeheerder: Zorg voor een goede energiemix</a:t>
            </a:r>
          </a:p>
          <a:p>
            <a:pPr lvl="1"/>
            <a:r>
              <a:rPr lang="nl-NL" dirty="0"/>
              <a:t>….</a:t>
            </a:r>
          </a:p>
          <a:p>
            <a:pPr marL="457200" lvl="1" indent="0">
              <a:buNone/>
            </a:pPr>
            <a:r>
              <a:rPr lang="nl-NL" dirty="0">
                <a:sym typeface="Wingdings" pitchFamily="2" charset="2"/>
              </a:rPr>
              <a:t> Strijdige signalen (deels)   Globale verkenning 8 ‘verhaallijnen’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9577139"/>
      </p:ext>
    </p:extLst>
  </p:cSld>
  <p:clrMapOvr>
    <a:masterClrMapping/>
  </p:clrMapOvr>
  <p:transition spd="slow">
    <p:strips dir="l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1DD296-1B3C-4FCB-B2DB-A7CCEDB9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8 verhaallijnen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B04589-5D75-4761-8036-6907514FD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nl-NL" dirty="0"/>
              <a:t>Vanaf nu </a:t>
            </a:r>
            <a:r>
              <a:rPr lang="nl-NL" dirty="0" err="1"/>
              <a:t>windloos</a:t>
            </a:r>
            <a:r>
              <a:rPr lang="nl-NL" dirty="0"/>
              <a:t> (gegeven de bestaande situatie en lopende initiatieven)</a:t>
            </a:r>
          </a:p>
          <a:p>
            <a:pPr marL="457200" indent="-457200">
              <a:buAutoNum type="arabicPeriod"/>
            </a:pPr>
            <a:r>
              <a:rPr lang="nl-NL" dirty="0"/>
              <a:t>Agrarisch alternatief</a:t>
            </a:r>
          </a:p>
          <a:p>
            <a:pPr marL="457200" indent="-457200">
              <a:buAutoNum type="arabicPeriod"/>
            </a:pPr>
            <a:r>
              <a:rPr lang="nl-NL" dirty="0"/>
              <a:t>Zorgvuldig ruimtegebruik</a:t>
            </a:r>
          </a:p>
          <a:p>
            <a:pPr marL="457200" indent="-457200">
              <a:buAutoNum type="arabicPeriod"/>
            </a:pPr>
            <a:r>
              <a:rPr lang="nl-NL" dirty="0"/>
              <a:t>Snel &amp; systeemefficiënte benutting netwerk</a:t>
            </a:r>
          </a:p>
          <a:p>
            <a:pPr marL="457200" indent="-457200">
              <a:buAutoNum type="arabicPeriod"/>
            </a:pPr>
            <a:r>
              <a:rPr lang="nl-NL" dirty="0"/>
              <a:t>Natuur en landschap leidend</a:t>
            </a:r>
          </a:p>
          <a:p>
            <a:pPr marL="457200" indent="-457200">
              <a:buAutoNum type="arabicPeriod"/>
            </a:pPr>
            <a:r>
              <a:rPr lang="nl-NL" dirty="0"/>
              <a:t>De </a:t>
            </a:r>
            <a:r>
              <a:rPr lang="nl-NL" dirty="0" err="1"/>
              <a:t>Achterhoekse</a:t>
            </a:r>
            <a:r>
              <a:rPr lang="nl-NL" dirty="0"/>
              <a:t> maat</a:t>
            </a:r>
          </a:p>
          <a:p>
            <a:pPr marL="457200" indent="-457200">
              <a:buAutoNum type="arabicPeriod"/>
            </a:pPr>
            <a:r>
              <a:rPr lang="nl-NL" dirty="0"/>
              <a:t>Energielandschappen</a:t>
            </a:r>
          </a:p>
          <a:p>
            <a:pPr marL="457200" indent="-457200">
              <a:buAutoNum type="arabicPeriod"/>
            </a:pPr>
            <a:r>
              <a:rPr lang="nl-NL" dirty="0"/>
              <a:t>Innovatie en verandering</a:t>
            </a:r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0127405"/>
      </p:ext>
    </p:extLst>
  </p:cSld>
  <p:clrMapOvr>
    <a:masterClrMapping/>
  </p:clrMapOvr>
  <p:transition spd="slow">
    <p:strips dir="l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86" y="1825625"/>
            <a:ext cx="3944112" cy="3231007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dirty="0"/>
              <a:t>Vanaf nu </a:t>
            </a:r>
            <a:r>
              <a:rPr lang="nl-NL" dirty="0" err="1"/>
              <a:t>windloos</a:t>
            </a: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Agrarisch alternatief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Zorgvuldig ruimtegebruik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Snel &amp; systeemefficiënt voor </a:t>
            </a:r>
            <a:r>
              <a:rPr lang="nl-NL" dirty="0" err="1"/>
              <a:t>Liander</a:t>
            </a: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Natuur en landschap leidend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De </a:t>
            </a:r>
            <a:r>
              <a:rPr lang="nl-NL" dirty="0" err="1"/>
              <a:t>Achterhoekse</a:t>
            </a:r>
            <a:r>
              <a:rPr lang="nl-NL" dirty="0"/>
              <a:t> maat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Energielandschappen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Innovatie en verandering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53334" y="2408015"/>
            <a:ext cx="3922776" cy="116478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dirty="0"/>
              <a:t>Verrijkt RODE beleid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Energieclusters &amp; zonnedaken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Spreidingsalternatief.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8066C-54B9-1F48-8EA1-7B94FCEEC93F}" type="slidenum">
              <a:rPr lang="nl-NL" smtClean="0"/>
              <a:t>5</a:t>
            </a:fld>
            <a:endParaRPr lang="nl-NL"/>
          </a:p>
        </p:txBody>
      </p:sp>
      <p:sp>
        <p:nvSpPr>
          <p:cNvPr id="6" name="Right Arrow 5"/>
          <p:cNvSpPr/>
          <p:nvPr/>
        </p:nvSpPr>
        <p:spPr>
          <a:xfrm>
            <a:off x="3777343" y="2408015"/>
            <a:ext cx="4475991" cy="1164781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Van 8 naar 3</a:t>
            </a:r>
          </a:p>
        </p:txBody>
      </p:sp>
      <p:sp>
        <p:nvSpPr>
          <p:cNvPr id="7" name="Rectangular Callout 6"/>
          <p:cNvSpPr/>
          <p:nvPr/>
        </p:nvSpPr>
        <p:spPr>
          <a:xfrm rot="10800000">
            <a:off x="4795668" y="4132332"/>
            <a:ext cx="1328057" cy="921000"/>
          </a:xfrm>
          <a:prstGeom prst="wedgeRectCallout">
            <a:avLst>
              <a:gd name="adj1" fmla="val -19194"/>
              <a:gd name="adj2" fmla="val 142872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en-US" b="1" dirty="0"/>
              <a:t>RODE </a:t>
            </a:r>
            <a:r>
              <a:rPr lang="en-US" b="1" dirty="0" err="1"/>
              <a:t>beleid</a:t>
            </a:r>
            <a:endParaRPr lang="en-US" b="1" dirty="0"/>
          </a:p>
        </p:txBody>
      </p:sp>
      <p:sp>
        <p:nvSpPr>
          <p:cNvPr id="9" name="Rectangular Callout 8"/>
          <p:cNvSpPr/>
          <p:nvPr/>
        </p:nvSpPr>
        <p:spPr>
          <a:xfrm rot="10800000">
            <a:off x="3432487" y="4135632"/>
            <a:ext cx="1328057" cy="921000"/>
          </a:xfrm>
          <a:prstGeom prst="wedgeRectCallout">
            <a:avLst>
              <a:gd name="adj1" fmla="val -54440"/>
              <a:gd name="adj2" fmla="val 142872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en-US" b="1"/>
              <a:t>Energiemix</a:t>
            </a:r>
            <a:br>
              <a:rPr lang="en-US" b="1"/>
            </a:br>
            <a:r>
              <a:rPr lang="en-US" b="1"/>
              <a:t>Wind/Zon</a:t>
            </a:r>
          </a:p>
        </p:txBody>
      </p:sp>
      <p:sp>
        <p:nvSpPr>
          <p:cNvPr id="10" name="Rectangular Callout 9"/>
          <p:cNvSpPr/>
          <p:nvPr/>
        </p:nvSpPr>
        <p:spPr>
          <a:xfrm rot="10800000">
            <a:off x="6158849" y="4132332"/>
            <a:ext cx="1328057" cy="921000"/>
          </a:xfrm>
          <a:prstGeom prst="wedgeRectCallout">
            <a:avLst>
              <a:gd name="adj1" fmla="val 34085"/>
              <a:gd name="adj2" fmla="val 14169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en-US" sz="1600" b="1"/>
              <a:t>Zonneladder</a:t>
            </a:r>
          </a:p>
        </p:txBody>
      </p:sp>
      <p:sp>
        <p:nvSpPr>
          <p:cNvPr id="11" name="Rectangular Callout 10"/>
          <p:cNvSpPr/>
          <p:nvPr/>
        </p:nvSpPr>
        <p:spPr>
          <a:xfrm rot="10800000">
            <a:off x="7522031" y="4132332"/>
            <a:ext cx="1328057" cy="921000"/>
          </a:xfrm>
          <a:prstGeom prst="wedgeRectCallout">
            <a:avLst>
              <a:gd name="adj1" fmla="val 63593"/>
              <a:gd name="adj2" fmla="val 14169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en-US" b="1"/>
              <a:t>Combineer &amp; Integreer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32485" y="5249352"/>
            <a:ext cx="5427509" cy="37011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Bestuurlijk overleg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3432486" y="904624"/>
            <a:ext cx="1328058" cy="921001"/>
          </a:xfrm>
          <a:prstGeom prst="wedgeRectCallout">
            <a:avLst>
              <a:gd name="adj1" fmla="val 52118"/>
              <a:gd name="adj2" fmla="val 1405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Bundeling</a:t>
            </a:r>
            <a:endParaRPr lang="en-US" dirty="0"/>
          </a:p>
        </p:txBody>
      </p:sp>
      <p:sp>
        <p:nvSpPr>
          <p:cNvPr id="16" name="Rectangular Callout 15"/>
          <p:cNvSpPr/>
          <p:nvPr/>
        </p:nvSpPr>
        <p:spPr>
          <a:xfrm>
            <a:off x="4798969" y="901402"/>
            <a:ext cx="1328058" cy="921001"/>
          </a:xfrm>
          <a:prstGeom prst="wedgeRectCallout">
            <a:avLst>
              <a:gd name="adj1" fmla="val 20970"/>
              <a:gd name="adj2" fmla="val 1405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Menselijke maat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6165452" y="901401"/>
            <a:ext cx="1328058" cy="921001"/>
          </a:xfrm>
          <a:prstGeom prst="wedgeRectCallout">
            <a:avLst>
              <a:gd name="adj1" fmla="val -33948"/>
              <a:gd name="adj2" fmla="val 1381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Kleinschaligheid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7531936" y="901400"/>
            <a:ext cx="1328058" cy="921001"/>
          </a:xfrm>
          <a:prstGeom prst="wedgeRectCallout">
            <a:avLst>
              <a:gd name="adj1" fmla="val -64276"/>
              <a:gd name="adj2" fmla="val 1416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Zon op dak</a:t>
            </a:r>
          </a:p>
          <a:p>
            <a:pPr algn="ctr"/>
            <a:r>
              <a:rPr lang="en-US"/>
              <a:t>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32485" y="362127"/>
            <a:ext cx="5417603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Inwonersbijeenkomsten </a:t>
            </a:r>
          </a:p>
        </p:txBody>
      </p:sp>
    </p:spTree>
    <p:extLst>
      <p:ext uri="{BB962C8B-B14F-4D97-AF65-F5344CB8AC3E}">
        <p14:creationId xmlns:p14="http://schemas.microsoft.com/office/powerpoint/2010/main" val="2758556597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4" grpId="0" build="allAtOnce"/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F8BAA1-D5F0-46D8-89F7-6524408BE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Autonome ontwikkeling door de oogharen: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CFBD11-D70B-4B4B-85C0-C06554A3D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949" y="1472623"/>
            <a:ext cx="4187127" cy="422419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b="1" dirty="0"/>
              <a:t>Zon</a:t>
            </a:r>
          </a:p>
          <a:p>
            <a:r>
              <a:rPr lang="nl-NL" dirty="0"/>
              <a:t>Kleinschalig zon in Bronckhorst</a:t>
            </a:r>
          </a:p>
          <a:p>
            <a:r>
              <a:rPr lang="nl-NL" dirty="0"/>
              <a:t>Weinig ruimte voor zon op dak in buitengebied vanwege netwerk</a:t>
            </a:r>
          </a:p>
          <a:p>
            <a:r>
              <a:rPr lang="nl-NL" dirty="0"/>
              <a:t>Verder vooral zonneweides van 10 a 15 ha </a:t>
            </a:r>
          </a:p>
          <a:p>
            <a:r>
              <a:rPr lang="nl-NL" dirty="0"/>
              <a:t>Geconcentreerd rondom onderstations</a:t>
            </a:r>
          </a:p>
          <a:p>
            <a:r>
              <a:rPr lang="nl-NL" dirty="0"/>
              <a:t>Natuurlijk waar het past vanuit RODE beleid</a:t>
            </a:r>
          </a:p>
          <a:p>
            <a:r>
              <a:rPr lang="nl-NL" dirty="0"/>
              <a:t>Netwerk is beperkend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b="1" dirty="0"/>
              <a:t>Wind</a:t>
            </a:r>
          </a:p>
          <a:p>
            <a:r>
              <a:rPr lang="nl-NL" dirty="0"/>
              <a:t>Twee bestaande stevige clusters</a:t>
            </a:r>
          </a:p>
          <a:p>
            <a:r>
              <a:rPr lang="nl-NL" dirty="0"/>
              <a:t>Aangevuld met solitairen en kleine clusters van 2 tot 5 turbines </a:t>
            </a:r>
          </a:p>
          <a:p>
            <a:r>
              <a:rPr lang="nl-NL" dirty="0"/>
              <a:t>Vooral gestuurd door wettelijke belemmeringen</a:t>
            </a:r>
          </a:p>
          <a:p>
            <a:r>
              <a:rPr lang="nl-NL" dirty="0"/>
              <a:t>Verspreid door de regio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7" name="Afbeelding 6" descr="Afbeelding met kaart&#10;&#10;Automatisch gegenereerde beschrijving">
            <a:extLst>
              <a:ext uri="{FF2B5EF4-FFF2-40B4-BE49-F238E27FC236}">
                <a16:creationId xmlns:a16="http://schemas.microsoft.com/office/drawing/2014/main" id="{E088D491-974E-4550-8C4F-A6E199153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5"/>
          <a:stretch/>
        </p:blipFill>
        <p:spPr>
          <a:xfrm>
            <a:off x="4714875" y="1217393"/>
            <a:ext cx="7477126" cy="564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419"/>
      </p:ext>
    </p:extLst>
  </p:cSld>
  <p:clrMapOvr>
    <a:masterClrMapping/>
  </p:clrMapOvr>
  <p:transition spd="slow">
    <p:strips dir="l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9444B88A-DEB6-5F44-8C65-2434D09EBC86}"/>
              </a:ext>
            </a:extLst>
          </p:cNvPr>
          <p:cNvSpPr/>
          <p:nvPr/>
        </p:nvSpPr>
        <p:spPr>
          <a:xfrm>
            <a:off x="849086" y="564952"/>
            <a:ext cx="1049382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0-situatie RODE-beleid:</a:t>
            </a:r>
            <a:endParaRPr lang="nl-NL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Zo’n 10% van het concept-RES bod is gerealiseerd: de ‘gewogen pijplijn’ </a:t>
            </a: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ruim 30%</a:t>
            </a:r>
          </a:p>
          <a:p>
            <a:pPr lvl="0"/>
            <a:endParaRPr lang="nl-NL" sz="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RODE beleid = veel ruimte voor duurzame energie </a:t>
            </a: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markt bepaalt</a:t>
            </a:r>
          </a:p>
          <a:p>
            <a:pPr lvl="0"/>
            <a:endParaRPr lang="nl-NL" sz="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Gevolgen:</a:t>
            </a: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nl-NL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Liander</a:t>
            </a: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volgend t.a.v. initiatieven </a:t>
            </a: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geen proactieve, op energietransitie gerichte investeringsagenda </a:t>
            </a: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Af</a:t>
            </a: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remming groei duurzame energie</a:t>
            </a: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Vooralsnog (daardoor) te weinig (aansluitmogelijkheid op het netwerk) voor zon-op-dak; </a:t>
            </a: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Lokaal eigenaarschap rond energieproductie komt onvoldoende van de grond;</a:t>
            </a: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Concentratie van grootschalige, grondgebonden zon rondom onderstations plaatsvindt waardoor ruimtelijke onevenwichtigheden optreden;</a:t>
            </a: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Vanuit systeemefficiëntie gewenste wind/zon verhouding (3 op 1) raakt uit zicht;</a:t>
            </a: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Evenredige verdeling van DE over gemeenten, zoals afgesproken in de uitvoeringsagenda energie staat onder druk.</a:t>
            </a:r>
          </a:p>
          <a:p>
            <a:pPr lvl="1">
              <a:tabLst>
                <a:tab pos="457200" algn="l"/>
              </a:tabLst>
            </a:pPr>
            <a:endParaRPr lang="nl-NL" sz="9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Nadelige gevolgen voor het draagvlak en maatschappelijk kosteneffectieve realisatie van het bod en -- meer nog -- voor de geambieerde energieneutraliteit.</a:t>
            </a:r>
            <a:endParaRPr lang="nl-NL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302745"/>
      </p:ext>
    </p:extLst>
  </p:cSld>
  <p:clrMapOvr>
    <a:masterClrMapping/>
  </p:clrMapOvr>
  <p:transition spd="slow">
    <p:strips dir="l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9F5BDC-808D-43ED-BC17-794EA7BDA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 alternatieven (</a:t>
            </a:r>
            <a:r>
              <a:rPr lang="nl-NL" dirty="0" err="1"/>
              <a:t>tbv</a:t>
            </a:r>
            <a:r>
              <a:rPr lang="nl-NL" dirty="0"/>
              <a:t> nader onderzoek!)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7F6334-00C4-47E4-ADDA-E17263C8A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b="1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Verrijkt RODE-beleid	</a:t>
            </a:r>
            <a:r>
              <a:rPr lang="nl-NL" sz="1800" b="1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	</a:t>
            </a:r>
            <a:r>
              <a:rPr lang="nl-NL" sz="1800" dirty="0">
                <a:solidFill>
                  <a:srgbClr val="000000"/>
                </a:solidFill>
                <a:latin typeface="Trebuchet MS" panose="020B0603020202020204" pitchFamily="34" charset="0"/>
              </a:rPr>
              <a:t>RODE-beleid, verrijkt met </a:t>
            </a:r>
            <a:r>
              <a:rPr lang="nl-NL" sz="18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netwerkefficiëntie</a:t>
            </a:r>
            <a:endParaRPr lang="nl-NL" sz="18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endParaRPr lang="nl-NL" sz="1800" b="0" i="0" u="none" strike="noStrike" baseline="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nl-NL" sz="1800" b="1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Energieclusters 	</a:t>
            </a:r>
            <a:r>
              <a:rPr lang="nl-NL" sz="1800" b="1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</a:t>
            </a:r>
            <a:r>
              <a:rPr lang="nl-NL" sz="1800" dirty="0">
                <a:solidFill>
                  <a:srgbClr val="000000"/>
                </a:solidFill>
                <a:latin typeface="Trebuchet MS" panose="020B0603020202020204" pitchFamily="34" charset="0"/>
              </a:rPr>
              <a:t> 	paar plekken gebundeld, lage kosten door schaal, zon op dak</a:t>
            </a:r>
          </a:p>
          <a:p>
            <a:endParaRPr lang="nl-NL" sz="18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nl-NL" sz="1800" b="1" dirty="0">
                <a:solidFill>
                  <a:srgbClr val="000000"/>
                </a:solidFill>
                <a:latin typeface="Trebuchet MS" panose="020B0603020202020204" pitchFamily="34" charset="0"/>
              </a:rPr>
              <a:t>Spreidingsalternatief</a:t>
            </a:r>
            <a:r>
              <a:rPr lang="nl-NL" sz="1800" dirty="0">
                <a:solidFill>
                  <a:srgbClr val="000000"/>
                </a:solidFill>
                <a:latin typeface="Trebuchet MS" panose="020B0603020202020204" pitchFamily="34" charset="0"/>
              </a:rPr>
              <a:t> 	</a:t>
            </a:r>
            <a:r>
              <a:rPr lang="nl-NL" sz="1800" dirty="0">
                <a:solidFill>
                  <a:srgbClr val="000000"/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 	</a:t>
            </a:r>
            <a:r>
              <a:rPr lang="nl-NL" sz="18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lokaal, middelgrote turbines, opwek bij verbruik, dubbel 					ruimtegebruik, spreiding.</a:t>
            </a:r>
          </a:p>
          <a:p>
            <a:pPr marL="0" indent="0">
              <a:buNone/>
            </a:pPr>
            <a:endParaRPr lang="nl-NL" sz="1800" b="1" i="0" u="none" strike="noStrike" baseline="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nl-NL" sz="1800" b="1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Vertrekpunt is niet nul: </a:t>
            </a:r>
          </a:p>
          <a:p>
            <a:r>
              <a:rPr lang="nl-NL" sz="18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Bestaande ontwikkelingen</a:t>
            </a:r>
          </a:p>
          <a:p>
            <a:r>
              <a:rPr lang="nl-NL" sz="1800" dirty="0">
                <a:solidFill>
                  <a:srgbClr val="000000"/>
                </a:solidFill>
                <a:latin typeface="Trebuchet MS" panose="020B0603020202020204" pitchFamily="34" charset="0"/>
              </a:rPr>
              <a:t>P</a:t>
            </a:r>
            <a:r>
              <a:rPr lang="nl-NL" sz="18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ijplijnprojecten worden getoetst aan huidig beleid</a:t>
            </a:r>
          </a:p>
          <a:p>
            <a:r>
              <a:rPr lang="nl-NL" sz="18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1,35 </a:t>
            </a:r>
            <a:r>
              <a:rPr lang="nl-NL" sz="1800" b="0" i="0" u="none" strike="noStrike" baseline="0" dirty="0" err="1">
                <a:solidFill>
                  <a:srgbClr val="000000"/>
                </a:solidFill>
                <a:latin typeface="Trebuchet MS" panose="020B0603020202020204" pitchFamily="34" charset="0"/>
              </a:rPr>
              <a:t>TWh</a:t>
            </a:r>
            <a:r>
              <a:rPr lang="nl-NL" sz="18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 in 2030 blijft de opdracht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8514449"/>
      </p:ext>
    </p:extLst>
  </p:cSld>
  <p:clrMapOvr>
    <a:masterClrMapping/>
  </p:clrMapOvr>
  <p:transition spd="slow">
    <p:strips dir="l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8B573D-D725-4A97-8353-606DD1A83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325563"/>
          </a:xfrm>
        </p:spPr>
        <p:txBody>
          <a:bodyPr/>
          <a:lstStyle/>
          <a:p>
            <a:r>
              <a:rPr lang="nl-NL" dirty="0"/>
              <a:t>1. Verrijkt RODE-beleid (nader te onderzoeken)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848815-0597-4A15-8EE6-073F1BB3D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9888"/>
            <a:ext cx="10515600" cy="40764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100" b="1" dirty="0"/>
              <a:t>Essentie</a:t>
            </a:r>
          </a:p>
          <a:p>
            <a:pPr marL="0" indent="0">
              <a:buNone/>
            </a:pPr>
            <a:endParaRPr lang="nl-NL" sz="900" b="1" dirty="0"/>
          </a:p>
          <a:p>
            <a:r>
              <a:rPr lang="nl-NL" dirty="0"/>
              <a:t>Achterhoekse gemeenten hebben eigen ruimtelijk beleid voor duurzame energie (RODE-beleid). Dit beleid resulteert in projecten voor zon en windenergie</a:t>
            </a:r>
          </a:p>
          <a:p>
            <a:pPr marL="0" indent="0">
              <a:buNone/>
            </a:pPr>
            <a:endParaRPr lang="nl-NL" sz="800" dirty="0"/>
          </a:p>
          <a:p>
            <a:r>
              <a:rPr lang="nl-NL" dirty="0"/>
              <a:t>Het RODE-beleid wordt verreikt met regionale afspraken over een meer systeemefficiënte zon-wind verhouding. We sturen op een zon-windverhouding van 1 op 1 in vermogen. </a:t>
            </a:r>
          </a:p>
          <a:p>
            <a:endParaRPr lang="nl-NL" sz="800" dirty="0"/>
          </a:p>
          <a:p>
            <a:r>
              <a:rPr lang="nl-NL" dirty="0"/>
              <a:t>Dit resulteert in een hoeveelheid zon en een hoeveelheid wind per onderstation</a:t>
            </a:r>
          </a:p>
          <a:p>
            <a:endParaRPr lang="nl-NL" sz="800" dirty="0"/>
          </a:p>
          <a:p>
            <a:r>
              <a:rPr lang="nl-NL" dirty="0"/>
              <a:t>Toets: past dit in het RODE-beleid?</a:t>
            </a:r>
          </a:p>
          <a:p>
            <a:endParaRPr lang="nl-NL" sz="800" dirty="0"/>
          </a:p>
          <a:p>
            <a:r>
              <a:rPr lang="nl-NL" dirty="0"/>
              <a:t>Waar het niet past: Verrijking RODE-beleid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2770899"/>
      </p:ext>
    </p:extLst>
  </p:cSld>
  <p:clrMapOvr>
    <a:masterClrMapping/>
  </p:clrMapOvr>
  <p:transition spd="slow">
    <p:strips dir="ld"/>
  </p:transition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3CC642ECB65A4F8BC599EA40BAEB5F" ma:contentTypeVersion="12" ma:contentTypeDescription="Create a new document." ma:contentTypeScope="" ma:versionID="106f1c3e2f0c8476ad699ae2f3730bb6">
  <xsd:schema xmlns:xsd="http://www.w3.org/2001/XMLSchema" xmlns:xs="http://www.w3.org/2001/XMLSchema" xmlns:p="http://schemas.microsoft.com/office/2006/metadata/properties" xmlns:ns2="5495606a-ccb7-4ee3-a3c4-e70bf8a74f87" xmlns:ns3="7450a3cb-8fdb-4304-8ff6-fa4f0d7153de" xmlns:ns4="7ed8cb23-c56f-4715-8453-ca97180166f1" targetNamespace="http://schemas.microsoft.com/office/2006/metadata/properties" ma:root="true" ma:fieldsID="58fc02e598e981dfc1122b3b9f1de9fb" ns2:_="" ns3:_="" ns4:_="">
    <xsd:import namespace="5495606a-ccb7-4ee3-a3c4-e70bf8a74f87"/>
    <xsd:import namespace="7450a3cb-8fdb-4304-8ff6-fa4f0d7153de"/>
    <xsd:import namespace="7ed8cb23-c56f-4715-8453-ca97180166f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AutoTags" minOccurs="0"/>
                <xsd:element ref="ns3:MediaServiceOCR" minOccurs="0"/>
                <xsd:element ref="ns4:MediaServiceMetadata" minOccurs="0"/>
                <xsd:element ref="ns4:MediaServiceFastMetadata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95606a-ccb7-4ee3-a3c4-e70bf8a74f8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50a3cb-8fdb-4304-8ff6-fa4f0d7153de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d8cb23-c56f-4715-8453-ca97180166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DB6D17-EC6E-4E27-BFD2-1977AC2D05CA}">
  <ds:schemaRefs>
    <ds:schemaRef ds:uri="5495606a-ccb7-4ee3-a3c4-e70bf8a74f87"/>
    <ds:schemaRef ds:uri="7450a3cb-8fdb-4304-8ff6-fa4f0d7153de"/>
    <ds:schemaRef ds:uri="7ed8cb23-c56f-4715-8453-ca97180166f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3596FD1-BF8C-4051-931B-384F1931C1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95606a-ccb7-4ee3-a3c4-e70bf8a74f87"/>
    <ds:schemaRef ds:uri="7450a3cb-8fdb-4304-8ff6-fa4f0d7153de"/>
    <ds:schemaRef ds:uri="7ed8cb23-c56f-4715-8453-ca97180166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AFB8ED-B2CC-42CD-B05B-9C4E304E4B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12964</TotalTime>
  <Words>952</Words>
  <Application>Microsoft Macintosh PowerPoint</Application>
  <PresentationFormat>Breedbeeld</PresentationFormat>
  <Paragraphs>159</Paragraphs>
  <Slides>19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6" baseType="lpstr">
      <vt:lpstr>Arial</vt:lpstr>
      <vt:lpstr>Calibri</vt:lpstr>
      <vt:lpstr>Courier New</vt:lpstr>
      <vt:lpstr>Symbol</vt:lpstr>
      <vt:lpstr>Trebuchet MS</vt:lpstr>
      <vt:lpstr>Wingdings</vt:lpstr>
      <vt:lpstr>Kantoorthema</vt:lpstr>
      <vt:lpstr>RES Achterhoek</vt:lpstr>
      <vt:lpstr>Proces richting RES 1.0</vt:lpstr>
      <vt:lpstr>Terugblik stakeholdersessie 14 januari 2021</vt:lpstr>
      <vt:lpstr>De 8 verhaallijnen</vt:lpstr>
      <vt:lpstr>PowerPoint-presentatie</vt:lpstr>
      <vt:lpstr>Autonome ontwikkeling door de oogharen:</vt:lpstr>
      <vt:lpstr>PowerPoint-presentatie</vt:lpstr>
      <vt:lpstr>3 alternatieven (tbv nader onderzoek!)</vt:lpstr>
      <vt:lpstr>1. Verrijkt RODE-beleid (nader te onderzoeken)</vt:lpstr>
      <vt:lpstr>PowerPoint-presentatie</vt:lpstr>
      <vt:lpstr>2. Energieclusters + zonnedaken (tbv nader onderzoek)</vt:lpstr>
      <vt:lpstr>Bouwstenen wind      Bouwstenen zon</vt:lpstr>
      <vt:lpstr>PowerPoint-presentatie</vt:lpstr>
      <vt:lpstr>PowerPoint-presentatie</vt:lpstr>
      <vt:lpstr>3. Spreidingsalternatief (tbv nader onderzoek)</vt:lpstr>
      <vt:lpstr>Bouwstenen wind</vt:lpstr>
      <vt:lpstr>Bouwstenen zon</vt:lpstr>
      <vt:lpstr>PowerPoint-presentatie</vt:lpstr>
      <vt:lpstr>Het uitwerken van alternatieven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jimme.zoete@witteveenbos.com</dc:creator>
  <cp:lastModifiedBy>Debbie  | COMcept</cp:lastModifiedBy>
  <cp:revision>176</cp:revision>
  <dcterms:created xsi:type="dcterms:W3CDTF">2020-04-07T07:07:39Z</dcterms:created>
  <dcterms:modified xsi:type="dcterms:W3CDTF">2021-04-23T11:05:43Z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0x010100A33CC642ECB65A4F8BC599EA40BAEB5F</vt:lpwstr>
  </property>
</Properties>
</file>